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64" r:id="rId3"/>
    <p:sldId id="266" r:id="rId4"/>
    <p:sldId id="257" r:id="rId5"/>
    <p:sldId id="259" r:id="rId6"/>
    <p:sldId id="261" r:id="rId7"/>
    <p:sldId id="262" r:id="rId8"/>
    <p:sldId id="263" r:id="rId9"/>
    <p:sldId id="265"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6129945-63BA-9CDB-E4CC-028D4AE9F890}" v="1081" dt="2021-02-25T14:58:19.731"/>
    <p1510:client id="{C80E2610-5E2F-4C51-B149-0717A62BA063}" v="3912" dt="2021-02-25T12:54:49.277"/>
    <p1510:client id="{E3CBC880-96AA-5229-1561-EB6D61BCDC22}" v="256" dt="2021-02-25T15:23:30.68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24" autoAdjust="0"/>
    <p:restoredTop sz="94660"/>
  </p:normalViewPr>
  <p:slideViewPr>
    <p:cSldViewPr snapToGrid="0">
      <p:cViewPr varScale="1">
        <p:scale>
          <a:sx n="101" d="100"/>
          <a:sy n="101" d="100"/>
        </p:scale>
        <p:origin x="138" y="25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6"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microsoft.com/office/2016/11/relationships/changesInfo" Target="changesInfos/changesInfo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ordan Levon LeGardye" userId="S::legardyj@email.uscupstate.edu::34a71d91-624d-4778-b621-cbaefa55a30b" providerId="AD" clId="Web-{E3CBC880-96AA-5229-1561-EB6D61BCDC22}"/>
    <pc:docChg chg="addSld delSld modSld">
      <pc:chgData name="Jordan Levon LeGardye" userId="S::legardyj@email.uscupstate.edu::34a71d91-624d-4778-b621-cbaefa55a30b" providerId="AD" clId="Web-{E3CBC880-96AA-5229-1561-EB6D61BCDC22}" dt="2021-02-25T15:23:30.680" v="171" actId="20577"/>
      <pc:docMkLst>
        <pc:docMk/>
      </pc:docMkLst>
      <pc:sldChg chg="modSp">
        <pc:chgData name="Jordan Levon LeGardye" userId="S::legardyj@email.uscupstate.edu::34a71d91-624d-4778-b621-cbaefa55a30b" providerId="AD" clId="Web-{E3CBC880-96AA-5229-1561-EB6D61BCDC22}" dt="2021-02-25T15:23:30.680" v="171" actId="20577"/>
        <pc:sldMkLst>
          <pc:docMk/>
          <pc:sldMk cId="2209207232" sldId="261"/>
        </pc:sldMkLst>
        <pc:spChg chg="mod">
          <ac:chgData name="Jordan Levon LeGardye" userId="S::legardyj@email.uscupstate.edu::34a71d91-624d-4778-b621-cbaefa55a30b" providerId="AD" clId="Web-{E3CBC880-96AA-5229-1561-EB6D61BCDC22}" dt="2021-02-25T15:23:30.680" v="171" actId="20577"/>
          <ac:spMkLst>
            <pc:docMk/>
            <pc:sldMk cId="2209207232" sldId="261"/>
            <ac:spMk id="3" creationId="{ACC8F490-3EE5-459E-A00A-3C8C3B2C6B9A}"/>
          </ac:spMkLst>
        </pc:spChg>
      </pc:sldChg>
      <pc:sldChg chg="modSp">
        <pc:chgData name="Jordan Levon LeGardye" userId="S::legardyj@email.uscupstate.edu::34a71d91-624d-4778-b621-cbaefa55a30b" providerId="AD" clId="Web-{E3CBC880-96AA-5229-1561-EB6D61BCDC22}" dt="2021-02-25T15:01:32.633" v="1" actId="20577"/>
        <pc:sldMkLst>
          <pc:docMk/>
          <pc:sldMk cId="2078911772" sldId="264"/>
        </pc:sldMkLst>
        <pc:spChg chg="mod">
          <ac:chgData name="Jordan Levon LeGardye" userId="S::legardyj@email.uscupstate.edu::34a71d91-624d-4778-b621-cbaefa55a30b" providerId="AD" clId="Web-{E3CBC880-96AA-5229-1561-EB6D61BCDC22}" dt="2021-02-25T15:01:32.633" v="1" actId="20577"/>
          <ac:spMkLst>
            <pc:docMk/>
            <pc:sldMk cId="2078911772" sldId="264"/>
            <ac:spMk id="2" creationId="{C5CBB5CE-AD63-430B-9620-FC816986217C}"/>
          </ac:spMkLst>
        </pc:spChg>
      </pc:sldChg>
      <pc:sldChg chg="modSp new del">
        <pc:chgData name="Jordan Levon LeGardye" userId="S::legardyj@email.uscupstate.edu::34a71d91-624d-4778-b621-cbaefa55a30b" providerId="AD" clId="Web-{E3CBC880-96AA-5229-1561-EB6D61BCDC22}" dt="2021-02-25T15:07:42.836" v="168"/>
        <pc:sldMkLst>
          <pc:docMk/>
          <pc:sldMk cId="3333570257" sldId="267"/>
        </pc:sldMkLst>
        <pc:spChg chg="mod">
          <ac:chgData name="Jordan Levon LeGardye" userId="S::legardyj@email.uscupstate.edu::34a71d91-624d-4778-b621-cbaefa55a30b" providerId="AD" clId="Web-{E3CBC880-96AA-5229-1561-EB6D61BCDC22}" dt="2021-02-25T15:05:05.414" v="104" actId="20577"/>
          <ac:spMkLst>
            <pc:docMk/>
            <pc:sldMk cId="3333570257" sldId="267"/>
            <ac:spMk id="2" creationId="{40F08BEA-6540-4ED4-A9E2-4339B4F7E65F}"/>
          </ac:spMkLst>
        </pc:spChg>
        <pc:spChg chg="mod">
          <ac:chgData name="Jordan Levon LeGardye" userId="S::legardyj@email.uscupstate.edu::34a71d91-624d-4778-b621-cbaefa55a30b" providerId="AD" clId="Web-{E3CBC880-96AA-5229-1561-EB6D61BCDC22}" dt="2021-02-25T15:07:39.149" v="167" actId="20577"/>
          <ac:spMkLst>
            <pc:docMk/>
            <pc:sldMk cId="3333570257" sldId="267"/>
            <ac:spMk id="3" creationId="{85801E13-99A8-483E-98E3-D22CCA7AF493}"/>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en-US"/>
              <a:t>Click to edit Master title style</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2/25/2021</a:t>
            </a:fld>
            <a:endParaRPr lang="en-US" dirty="0"/>
          </a:p>
        </p:txBody>
      </p:sp>
      <p:sp>
        <p:nvSpPr>
          <p:cNvPr id="5" name="Footer Placeholder 4"/>
          <p:cNvSpPr>
            <a:spLocks noGrp="1"/>
          </p:cNvSpPr>
          <p:nvPr>
            <p:ph type="ftr" sz="quarter" idx="11"/>
          </p:nvPr>
        </p:nvSpPr>
        <p:spPr>
          <a:xfrm>
            <a:off x="2416500" y="329307"/>
            <a:ext cx="4973915" cy="309201"/>
          </a:xfrm>
        </p:spPr>
        <p:txBody>
          <a:bodyPr/>
          <a:lstStyle/>
          <a:p>
            <a:endParaRPr lang="en-US" dirty="0"/>
          </a:p>
        </p:txBody>
      </p:sp>
      <p:sp>
        <p:nvSpPr>
          <p:cNvPr id="6" name="Slide Number Placeholder 5"/>
          <p:cNvSpPr>
            <a:spLocks noGrp="1"/>
          </p:cNvSpPr>
          <p:nvPr>
            <p:ph type="sldNum" sz="quarter" idx="12"/>
          </p:nvPr>
        </p:nvSpPr>
        <p:spPr>
          <a:xfrm>
            <a:off x="1437664" y="798973"/>
            <a:ext cx="811019" cy="503578"/>
          </a:xfrm>
        </p:spPr>
        <p:txBody>
          <a:bodyPr/>
          <a:lstStyle/>
          <a:p>
            <a:fld id="{6D22F896-40B5-4ADD-8801-0D06FADFA095}" type="slidenum">
              <a:rPr lang="en-US" dirty="0"/>
              <a:t>‹#›</a:t>
            </a:fld>
            <a:endParaRPr lang="en-US" dirty="0"/>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2/25/2021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2/25/2021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2/25/2021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en-US"/>
              <a:t>Click to edit Master title style</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dirty="0"/>
              <a:t>2/25/2021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2/25/2021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en-US"/>
              <a:t>Click to edit Master title style</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447191" y="2824269"/>
            <a:ext cx="4645152" cy="26444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12362" y="2821491"/>
            <a:ext cx="4645152" cy="263737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2/25/2021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2/25/2021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2/25/2021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2/25/2021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48A87A34-81AB-432B-8DAE-1953F412C126}" type="datetimeFigureOut">
              <a:rPr lang="en-US" dirty="0"/>
              <a:pPr/>
              <a:t>2/25/2021</a:t>
            </a:fld>
            <a:endParaRPr lang="en-US" dirty="0"/>
          </a:p>
        </p:txBody>
      </p:sp>
      <p:sp>
        <p:nvSpPr>
          <p:cNvPr id="6" name="Footer Placeholder 5"/>
          <p:cNvSpPr>
            <a:spLocks noGrp="1"/>
          </p:cNvSpPr>
          <p:nvPr>
            <p:ph type="ftr" sz="quarter" idx="11"/>
          </p:nvPr>
        </p:nvSpPr>
        <p:spPr>
          <a:xfrm>
            <a:off x="1447382" y="318640"/>
            <a:ext cx="5541004" cy="320931"/>
          </a:xfrm>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48A87A34-81AB-432B-8DAE-1953F412C126}" type="datetimeFigureOut">
              <a:rPr lang="en-US" dirty="0"/>
              <a:pPr/>
              <a:t>2/25/2021</a:t>
            </a:fld>
            <a:endParaRPr lang="en-US" dirty="0"/>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6D22F896-40B5-4ADD-8801-0D06FADFA095}" type="slidenum">
              <a:rPr lang="en-US" dirty="0"/>
              <a:pPr/>
              <a:t>‹#›</a:t>
            </a:fld>
            <a:endParaRPr lang="en-US" dirty="0"/>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vert="horz" lIns="91440" tIns="45720" rIns="91440" bIns="0" rtlCol="0" anchor="b">
            <a:noAutofit/>
          </a:bodyPr>
          <a:lstStyle/>
          <a:p>
            <a:r>
              <a:rPr lang="en-US" sz="3600" dirty="0"/>
              <a:t>African-</a:t>
            </a:r>
            <a:r>
              <a:rPr lang="en-US" sz="3600" dirty="0" err="1"/>
              <a:t>american</a:t>
            </a:r>
            <a:r>
              <a:rPr lang="en-US" sz="3600" dirty="0"/>
              <a:t> </a:t>
            </a:r>
            <a:r>
              <a:rPr lang="en-US" sz="3600" dirty="0" err="1"/>
              <a:t>english</a:t>
            </a:r>
            <a:r>
              <a:rPr lang="en-US" sz="3600" dirty="0"/>
              <a:t>—Speaking students: an examination of the relationship between dialect shifting and reading outcomes</a:t>
            </a:r>
          </a:p>
        </p:txBody>
      </p:sp>
      <p:sp>
        <p:nvSpPr>
          <p:cNvPr id="3" name="Subtitle 2"/>
          <p:cNvSpPr>
            <a:spLocks noGrp="1"/>
          </p:cNvSpPr>
          <p:nvPr>
            <p:ph type="subTitle" idx="1"/>
          </p:nvPr>
        </p:nvSpPr>
        <p:spPr/>
        <p:txBody>
          <a:bodyPr vert="horz" lIns="91440" tIns="91440" rIns="91440" bIns="91440" rtlCol="0" anchor="t">
            <a:noAutofit/>
          </a:bodyPr>
          <a:lstStyle/>
          <a:p>
            <a:r>
              <a:rPr lang="en-US" sz="1600" dirty="0"/>
              <a:t>Article presentation by </a:t>
            </a:r>
            <a:r>
              <a:rPr lang="en-US" sz="1600" err="1"/>
              <a:t>jordan</a:t>
            </a:r>
            <a:r>
              <a:rPr lang="en-US" sz="1600" dirty="0"/>
              <a:t> </a:t>
            </a:r>
            <a:r>
              <a:rPr lang="en-US" sz="1600" err="1"/>
              <a:t>legardye</a:t>
            </a:r>
            <a:endParaRPr lang="en-US" sz="1600" dirty="0"/>
          </a:p>
          <a:p>
            <a:r>
              <a:rPr lang="en-US" sz="1600"/>
              <a:t>Professor Mattingly </a:t>
            </a:r>
            <a:endParaRPr lang="en-US" sz="1600" dirty="0"/>
          </a:p>
          <a:p>
            <a:r>
              <a:rPr lang="en-US" sz="1600"/>
              <a:t>Senior Seminar</a:t>
            </a:r>
          </a:p>
          <a:p>
            <a:r>
              <a:rPr lang="en-US" sz="1600"/>
              <a:t>University of SOuth Carolina - Upstate</a:t>
            </a:r>
            <a:endParaRPr lang="en-US" sz="1600" dirty="0"/>
          </a:p>
        </p:txBody>
      </p:sp>
    </p:spTree>
    <p:extLst>
      <p:ext uri="{BB962C8B-B14F-4D97-AF65-F5344CB8AC3E}">
        <p14:creationId xmlns:p14="http://schemas.microsoft.com/office/powerpoint/2010/main" val="1286326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CBB5CE-AD63-430B-9620-FC816986217C}"/>
              </a:ext>
            </a:extLst>
          </p:cNvPr>
          <p:cNvSpPr>
            <a:spLocks noGrp="1"/>
          </p:cNvSpPr>
          <p:nvPr>
            <p:ph type="title"/>
          </p:nvPr>
        </p:nvSpPr>
        <p:spPr/>
        <p:txBody>
          <a:bodyPr/>
          <a:lstStyle/>
          <a:p>
            <a:r>
              <a:rPr lang="en-US" dirty="0"/>
              <a:t>Abbreviations</a:t>
            </a:r>
          </a:p>
        </p:txBody>
      </p:sp>
      <p:sp>
        <p:nvSpPr>
          <p:cNvPr id="3" name="Content Placeholder 2">
            <a:extLst>
              <a:ext uri="{FF2B5EF4-FFF2-40B4-BE49-F238E27FC236}">
                <a16:creationId xmlns:a16="http://schemas.microsoft.com/office/drawing/2014/main" id="{445371FC-7C06-4A5C-A83E-5CF87D5F34F3}"/>
              </a:ext>
            </a:extLst>
          </p:cNvPr>
          <p:cNvSpPr>
            <a:spLocks noGrp="1"/>
          </p:cNvSpPr>
          <p:nvPr>
            <p:ph idx="1"/>
          </p:nvPr>
        </p:nvSpPr>
        <p:spPr/>
        <p:txBody>
          <a:bodyPr/>
          <a:lstStyle/>
          <a:p>
            <a:r>
              <a:rPr lang="en-US"/>
              <a:t>AAE – African American English</a:t>
            </a:r>
          </a:p>
          <a:p>
            <a:r>
              <a:rPr lang="en-US"/>
              <a:t>DDM- Dialect Density Measures</a:t>
            </a:r>
            <a:endParaRPr lang="en-US" dirty="0"/>
          </a:p>
          <a:p>
            <a:r>
              <a:rPr lang="en-US"/>
              <a:t>SAE- Standard American English </a:t>
            </a:r>
            <a:endParaRPr lang="en-US" dirty="0"/>
          </a:p>
          <a:p>
            <a:r>
              <a:rPr lang="en-US"/>
              <a:t>SES- Socioeconomic Status</a:t>
            </a:r>
            <a:endParaRPr lang="en-US" dirty="0"/>
          </a:p>
        </p:txBody>
      </p:sp>
    </p:spTree>
    <p:extLst>
      <p:ext uri="{BB962C8B-B14F-4D97-AF65-F5344CB8AC3E}">
        <p14:creationId xmlns:p14="http://schemas.microsoft.com/office/powerpoint/2010/main" val="20789117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F47207-BB93-4685-9E68-ECE948ECCE9F}"/>
              </a:ext>
            </a:extLst>
          </p:cNvPr>
          <p:cNvSpPr>
            <a:spLocks noGrp="1"/>
          </p:cNvSpPr>
          <p:nvPr>
            <p:ph type="title"/>
          </p:nvPr>
        </p:nvSpPr>
        <p:spPr/>
        <p:txBody>
          <a:bodyPr/>
          <a:lstStyle/>
          <a:p>
            <a:r>
              <a:rPr lang="en-US"/>
              <a:t>Literature review</a:t>
            </a:r>
          </a:p>
        </p:txBody>
      </p:sp>
      <p:sp>
        <p:nvSpPr>
          <p:cNvPr id="3" name="Content Placeholder 2">
            <a:extLst>
              <a:ext uri="{FF2B5EF4-FFF2-40B4-BE49-F238E27FC236}">
                <a16:creationId xmlns:a16="http://schemas.microsoft.com/office/drawing/2014/main" id="{498BB729-B4F8-4CFA-9CE1-FC84CB43EC3F}"/>
              </a:ext>
            </a:extLst>
          </p:cNvPr>
          <p:cNvSpPr>
            <a:spLocks noGrp="1"/>
          </p:cNvSpPr>
          <p:nvPr>
            <p:ph idx="1"/>
          </p:nvPr>
        </p:nvSpPr>
        <p:spPr/>
        <p:txBody>
          <a:bodyPr>
            <a:normAutofit lnSpcReduction="10000"/>
          </a:bodyPr>
          <a:lstStyle/>
          <a:p>
            <a:r>
              <a:rPr lang="en-US"/>
              <a:t>National avergaes for African American students reveal chronic academic underachievement compared with their mainstream peers. This underachievement includes performance disparaties in reading (Jencks &amp; Phillips, 1998).</a:t>
            </a:r>
          </a:p>
          <a:p>
            <a:r>
              <a:rPr lang="en-US"/>
              <a:t>NAEP data reveals that regardless of grade, African American students scored lower than their non-Hispanic white peers across the full range of academic content areas (NAEP; Department of Education, 1992-2007). </a:t>
            </a:r>
          </a:p>
          <a:p>
            <a:r>
              <a:rPr lang="en-US"/>
              <a:t>African American students are much less likely to be read to daily, own fewer books, and have more limited exposure to literacy (Federal Interagency Forum on Child and Family Statistics, 2007). </a:t>
            </a:r>
            <a:endParaRPr lang="en-US" dirty="0"/>
          </a:p>
        </p:txBody>
      </p:sp>
    </p:spTree>
    <p:extLst>
      <p:ext uri="{BB962C8B-B14F-4D97-AF65-F5344CB8AC3E}">
        <p14:creationId xmlns:p14="http://schemas.microsoft.com/office/powerpoint/2010/main" val="816418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6992C2-C7F8-4988-BC55-AF1C77847C4D}"/>
              </a:ext>
            </a:extLst>
          </p:cNvPr>
          <p:cNvSpPr>
            <a:spLocks noGrp="1"/>
          </p:cNvSpPr>
          <p:nvPr>
            <p:ph type="title"/>
          </p:nvPr>
        </p:nvSpPr>
        <p:spPr/>
        <p:txBody>
          <a:bodyPr/>
          <a:lstStyle/>
          <a:p>
            <a:r>
              <a:rPr lang="en-US" dirty="0"/>
              <a:t>Article's importance</a:t>
            </a:r>
          </a:p>
        </p:txBody>
      </p:sp>
      <p:sp>
        <p:nvSpPr>
          <p:cNvPr id="3" name="Content Placeholder 2">
            <a:extLst>
              <a:ext uri="{FF2B5EF4-FFF2-40B4-BE49-F238E27FC236}">
                <a16:creationId xmlns:a16="http://schemas.microsoft.com/office/drawing/2014/main" id="{5FB63EED-4F44-45E6-9E55-E6D09EE3D240}"/>
              </a:ext>
            </a:extLst>
          </p:cNvPr>
          <p:cNvSpPr>
            <a:spLocks noGrp="1"/>
          </p:cNvSpPr>
          <p:nvPr>
            <p:ph idx="1"/>
          </p:nvPr>
        </p:nvSpPr>
        <p:spPr/>
        <p:txBody>
          <a:bodyPr/>
          <a:lstStyle/>
          <a:p>
            <a:r>
              <a:rPr lang="en-US" dirty="0"/>
              <a:t>The national average reading scores for African American elementary students show that they test lower than their white </a:t>
            </a:r>
            <a:r>
              <a:rPr lang="en-US"/>
              <a:t>peers. </a:t>
            </a:r>
          </a:p>
          <a:p>
            <a:r>
              <a:rPr lang="en-US" dirty="0"/>
              <a:t>Many African American students speak AAE, which contributes to the reasoning that their test scores are lower. </a:t>
            </a:r>
          </a:p>
          <a:p>
            <a:r>
              <a:rPr lang="en-US"/>
              <a:t>The purpose of this project was to evaluate whether dialect shifting contributed to this</a:t>
            </a:r>
            <a:r>
              <a:rPr lang="en-US" dirty="0"/>
              <a:t> </a:t>
            </a:r>
            <a:r>
              <a:rPr lang="en-US"/>
              <a:t>variability in reading acievement in important ways. </a:t>
            </a:r>
            <a:endParaRPr lang="en-US" dirty="0"/>
          </a:p>
        </p:txBody>
      </p:sp>
    </p:spTree>
    <p:extLst>
      <p:ext uri="{BB962C8B-B14F-4D97-AF65-F5344CB8AC3E}">
        <p14:creationId xmlns:p14="http://schemas.microsoft.com/office/powerpoint/2010/main" val="16317774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24284B-FBD8-4FFF-AC55-FB266D5336E1}"/>
              </a:ext>
            </a:extLst>
          </p:cNvPr>
          <p:cNvSpPr>
            <a:spLocks noGrp="1"/>
          </p:cNvSpPr>
          <p:nvPr>
            <p:ph type="title"/>
          </p:nvPr>
        </p:nvSpPr>
        <p:spPr/>
        <p:txBody>
          <a:bodyPr/>
          <a:lstStyle/>
          <a:p>
            <a:r>
              <a:rPr lang="en-US"/>
              <a:t>Research question/hypothesis</a:t>
            </a:r>
          </a:p>
        </p:txBody>
      </p:sp>
      <p:sp>
        <p:nvSpPr>
          <p:cNvPr id="3" name="Content Placeholder 2">
            <a:extLst>
              <a:ext uri="{FF2B5EF4-FFF2-40B4-BE49-F238E27FC236}">
                <a16:creationId xmlns:a16="http://schemas.microsoft.com/office/drawing/2014/main" id="{6FE87B8E-0F6E-4A10-B512-4BA947B1811A}"/>
              </a:ext>
            </a:extLst>
          </p:cNvPr>
          <p:cNvSpPr>
            <a:spLocks noGrp="1"/>
          </p:cNvSpPr>
          <p:nvPr>
            <p:ph idx="1"/>
          </p:nvPr>
        </p:nvSpPr>
        <p:spPr/>
        <p:txBody>
          <a:bodyPr>
            <a:normAutofit fontScale="85000" lnSpcReduction="10000"/>
          </a:bodyPr>
          <a:lstStyle/>
          <a:p>
            <a:r>
              <a:rPr lang="en-US"/>
              <a:t>Hypothesis 1:  African American students who spoke AAE in oral narratives would produce lower rates of AAE in writing. </a:t>
            </a:r>
          </a:p>
          <a:p>
            <a:r>
              <a:rPr lang="en-US"/>
              <a:t>Hypothesis 2: When SES general oral language skills, and writing skills were controlled, AAE production rates would evidence an inverse relationship. </a:t>
            </a:r>
            <a:endParaRPr lang="en-US" dirty="0"/>
          </a:p>
          <a:p>
            <a:r>
              <a:rPr lang="en-US"/>
              <a:t>Research Questions:</a:t>
            </a:r>
          </a:p>
          <a:p>
            <a:pPr lvl="1"/>
            <a:r>
              <a:rPr lang="en-US"/>
              <a:t>1. Are there statistically significant differences between feature production rates, in oral narrative compared with written narrative language samples that provide evidence of dialect switching from AAE to SAE?</a:t>
            </a:r>
          </a:p>
          <a:p>
            <a:pPr lvl="1"/>
            <a:r>
              <a:rPr lang="en-US"/>
              <a:t>2. What is the relationship between DDMs in an oral narrative task and reading achievement scores?</a:t>
            </a:r>
            <a:endParaRPr lang="en-US" dirty="0"/>
          </a:p>
          <a:p>
            <a:pPr lvl="1"/>
            <a:r>
              <a:rPr lang="en-US"/>
              <a:t>3. How does AAE shifting relate to other oral language skills in predicting reading outcomes?</a:t>
            </a:r>
          </a:p>
          <a:p>
            <a:pPr lvl="1"/>
            <a:endParaRPr lang="en-US" dirty="0"/>
          </a:p>
        </p:txBody>
      </p:sp>
    </p:spTree>
    <p:extLst>
      <p:ext uri="{BB962C8B-B14F-4D97-AF65-F5344CB8AC3E}">
        <p14:creationId xmlns:p14="http://schemas.microsoft.com/office/powerpoint/2010/main" val="17354422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30A635-4A2F-4BC7-9C1F-7E9AD4F8F5CE}"/>
              </a:ext>
            </a:extLst>
          </p:cNvPr>
          <p:cNvSpPr>
            <a:spLocks noGrp="1"/>
          </p:cNvSpPr>
          <p:nvPr>
            <p:ph type="title"/>
          </p:nvPr>
        </p:nvSpPr>
        <p:spPr/>
        <p:txBody>
          <a:bodyPr/>
          <a:lstStyle/>
          <a:p>
            <a:r>
              <a:rPr lang="en-US"/>
              <a:t>Methods</a:t>
            </a:r>
          </a:p>
        </p:txBody>
      </p:sp>
      <p:sp>
        <p:nvSpPr>
          <p:cNvPr id="3" name="Content Placeholder 2">
            <a:extLst>
              <a:ext uri="{FF2B5EF4-FFF2-40B4-BE49-F238E27FC236}">
                <a16:creationId xmlns:a16="http://schemas.microsoft.com/office/drawing/2014/main" id="{ACC8F490-3EE5-459E-A00A-3C8C3B2C6B9A}"/>
              </a:ext>
            </a:extLst>
          </p:cNvPr>
          <p:cNvSpPr>
            <a:spLocks noGrp="1"/>
          </p:cNvSpPr>
          <p:nvPr>
            <p:ph idx="1"/>
          </p:nvPr>
        </p:nvSpPr>
        <p:spPr>
          <a:xfrm>
            <a:off x="1451579" y="1325619"/>
            <a:ext cx="9603275" cy="3450613"/>
          </a:xfrm>
        </p:spPr>
        <p:txBody>
          <a:bodyPr vert="horz" lIns="91440" tIns="45720" rIns="91440" bIns="45720" rtlCol="0" anchor="t">
            <a:noAutofit/>
          </a:bodyPr>
          <a:lstStyle/>
          <a:p>
            <a:pPr marL="0" indent="0">
              <a:buNone/>
            </a:pPr>
            <a:endParaRPr lang="en-US" dirty="0"/>
          </a:p>
          <a:p>
            <a:r>
              <a:rPr lang="en-US" dirty="0"/>
              <a:t>Participants were 165 first through fifth grade African American students from Michigan who spoke AAE. </a:t>
            </a:r>
          </a:p>
          <a:p>
            <a:r>
              <a:rPr lang="en-US" dirty="0"/>
              <a:t>This multiyear project examined the relationship between oral language and literacy skills in the elementary grades through oral, reading, and writing tests that were put into quantitative data, statistically comparing them to their white peers. </a:t>
            </a:r>
          </a:p>
          <a:p>
            <a:r>
              <a:rPr lang="en-US" dirty="0"/>
              <a:t>The researchers examined and measured these different areas through the : Reading achievement, language sample collection and transcription, scoring of AAE, and oral language measures. </a:t>
            </a:r>
          </a:p>
          <a:p>
            <a:pPr marL="0" indent="0">
              <a:buNone/>
            </a:pPr>
            <a:endParaRPr lang="en-US" dirty="0"/>
          </a:p>
          <a:p>
            <a:endParaRPr lang="en-US" dirty="0"/>
          </a:p>
        </p:txBody>
      </p:sp>
    </p:spTree>
    <p:extLst>
      <p:ext uri="{BB962C8B-B14F-4D97-AF65-F5344CB8AC3E}">
        <p14:creationId xmlns:p14="http://schemas.microsoft.com/office/powerpoint/2010/main" val="22092072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E938DA-F56B-45E3-977C-CFABC58B9D14}"/>
              </a:ext>
            </a:extLst>
          </p:cNvPr>
          <p:cNvSpPr>
            <a:spLocks noGrp="1"/>
          </p:cNvSpPr>
          <p:nvPr>
            <p:ph type="title"/>
          </p:nvPr>
        </p:nvSpPr>
        <p:spPr/>
        <p:txBody>
          <a:bodyPr/>
          <a:lstStyle/>
          <a:p>
            <a:r>
              <a:rPr lang="en-US"/>
              <a:t>Findings</a:t>
            </a:r>
          </a:p>
        </p:txBody>
      </p:sp>
      <p:sp>
        <p:nvSpPr>
          <p:cNvPr id="3" name="Content Placeholder 2">
            <a:extLst>
              <a:ext uri="{FF2B5EF4-FFF2-40B4-BE49-F238E27FC236}">
                <a16:creationId xmlns:a16="http://schemas.microsoft.com/office/drawing/2014/main" id="{8D46BCFA-AE68-432B-B143-B18EB73D044C}"/>
              </a:ext>
            </a:extLst>
          </p:cNvPr>
          <p:cNvSpPr>
            <a:spLocks noGrp="1"/>
          </p:cNvSpPr>
          <p:nvPr>
            <p:ph idx="1"/>
          </p:nvPr>
        </p:nvSpPr>
        <p:spPr/>
        <p:txBody>
          <a:bodyPr>
            <a:normAutofit lnSpcReduction="10000"/>
          </a:bodyPr>
          <a:lstStyle/>
          <a:p>
            <a:r>
              <a:rPr lang="en-US"/>
              <a:t>Concerning their reading achievement scores, the group was somewhat below the mean on the tests. </a:t>
            </a:r>
          </a:p>
          <a:p>
            <a:r>
              <a:rPr lang="en-US"/>
              <a:t>Gender was not considered as a potential predictor in analyses, just socioecomonic status. </a:t>
            </a:r>
            <a:endParaRPr lang="en-US" dirty="0"/>
          </a:p>
          <a:p>
            <a:r>
              <a:rPr lang="en-US"/>
              <a:t>Students produced one AAE word for every ten words spoken. </a:t>
            </a:r>
            <a:endParaRPr lang="en-US" dirty="0"/>
          </a:p>
          <a:p>
            <a:r>
              <a:rPr lang="en-US"/>
              <a:t>85% of participants decreased their DDMs between the oral and written narratives. </a:t>
            </a:r>
            <a:endParaRPr lang="en-US" dirty="0"/>
          </a:p>
          <a:p>
            <a:r>
              <a:rPr lang="en-US"/>
              <a:t>Regardless of their reading test scors, students were dialect switching or "codeswitching" away from AAE to SAE between the oracy and literacy context.</a:t>
            </a:r>
            <a:endParaRPr lang="en-US" dirty="0"/>
          </a:p>
        </p:txBody>
      </p:sp>
    </p:spTree>
    <p:extLst>
      <p:ext uri="{BB962C8B-B14F-4D97-AF65-F5344CB8AC3E}">
        <p14:creationId xmlns:p14="http://schemas.microsoft.com/office/powerpoint/2010/main" val="36931097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844118-F512-48B6-B754-4A01AA498D3B}"/>
              </a:ext>
            </a:extLst>
          </p:cNvPr>
          <p:cNvSpPr>
            <a:spLocks noGrp="1"/>
          </p:cNvSpPr>
          <p:nvPr>
            <p:ph type="title"/>
          </p:nvPr>
        </p:nvSpPr>
        <p:spPr/>
        <p:txBody>
          <a:bodyPr/>
          <a:lstStyle/>
          <a:p>
            <a:r>
              <a:rPr lang="en-US"/>
              <a:t>Discussion/Conclusion</a:t>
            </a:r>
          </a:p>
        </p:txBody>
      </p:sp>
      <p:sp>
        <p:nvSpPr>
          <p:cNvPr id="3" name="Content Placeholder 2">
            <a:extLst>
              <a:ext uri="{FF2B5EF4-FFF2-40B4-BE49-F238E27FC236}">
                <a16:creationId xmlns:a16="http://schemas.microsoft.com/office/drawing/2014/main" id="{4A80AA5E-F2CA-4FC7-95F6-7C7A4CA08DAC}"/>
              </a:ext>
            </a:extLst>
          </p:cNvPr>
          <p:cNvSpPr>
            <a:spLocks noGrp="1"/>
          </p:cNvSpPr>
          <p:nvPr>
            <p:ph idx="1"/>
          </p:nvPr>
        </p:nvSpPr>
        <p:spPr/>
        <p:txBody>
          <a:bodyPr/>
          <a:lstStyle/>
          <a:p>
            <a:r>
              <a:rPr lang="en-US"/>
              <a:t>This research examined reading and writing scores for Afrian American students in comparison to their oral literacy to prove that students are dialect switching to meet standards that are not familiar to them based on their socioeconomic status. </a:t>
            </a:r>
          </a:p>
          <a:p>
            <a:r>
              <a:rPr lang="en-US"/>
              <a:t>In this study, better readers were better writers and vice versa. But even within the group of students that tested above average for reading, there seemed to be a measurable change in their dialect between AAE and SAE. </a:t>
            </a:r>
            <a:endParaRPr lang="en-US" dirty="0"/>
          </a:p>
          <a:p>
            <a:r>
              <a:rPr lang="en-US"/>
              <a:t>This research proposes that AAE-speaking students who learn to use SAE in literacy have a better chance of outperforming their peers who do not make this adaption. </a:t>
            </a:r>
            <a:endParaRPr lang="en-US" dirty="0"/>
          </a:p>
        </p:txBody>
      </p:sp>
    </p:spTree>
    <p:extLst>
      <p:ext uri="{BB962C8B-B14F-4D97-AF65-F5344CB8AC3E}">
        <p14:creationId xmlns:p14="http://schemas.microsoft.com/office/powerpoint/2010/main" val="140719155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260331-1CAB-4682-ADF8-F5E0957B4263}"/>
              </a:ext>
            </a:extLst>
          </p:cNvPr>
          <p:cNvSpPr>
            <a:spLocks noGrp="1"/>
          </p:cNvSpPr>
          <p:nvPr>
            <p:ph type="title"/>
          </p:nvPr>
        </p:nvSpPr>
        <p:spPr/>
        <p:txBody>
          <a:bodyPr/>
          <a:lstStyle/>
          <a:p>
            <a:r>
              <a:rPr lang="en-US"/>
              <a:t>Reference page</a:t>
            </a:r>
          </a:p>
        </p:txBody>
      </p:sp>
      <p:sp>
        <p:nvSpPr>
          <p:cNvPr id="3" name="Content Placeholder 2">
            <a:extLst>
              <a:ext uri="{FF2B5EF4-FFF2-40B4-BE49-F238E27FC236}">
                <a16:creationId xmlns:a16="http://schemas.microsoft.com/office/drawing/2014/main" id="{A78136D4-394F-496E-82FA-49659409D23C}"/>
              </a:ext>
            </a:extLst>
          </p:cNvPr>
          <p:cNvSpPr>
            <a:spLocks noGrp="1"/>
          </p:cNvSpPr>
          <p:nvPr>
            <p:ph idx="1"/>
          </p:nvPr>
        </p:nvSpPr>
        <p:spPr/>
        <p:txBody>
          <a:bodyPr/>
          <a:lstStyle/>
          <a:p>
            <a:pPr marL="0" indent="0">
              <a:buNone/>
            </a:pPr>
            <a:r>
              <a:rPr lang="en-US"/>
              <a:t>Craig, H., Hensel, S., Quinn, E., Zhang, L. (2009). African American English Speaking</a:t>
            </a:r>
            <a:r>
              <a:rPr lang="en-US" dirty="0"/>
              <a:t> </a:t>
            </a:r>
            <a:endParaRPr lang="en-US"/>
          </a:p>
          <a:p>
            <a:pPr marL="0" indent="0">
              <a:buNone/>
            </a:pPr>
            <a:r>
              <a:rPr lang="en-US"/>
              <a:t>     Students:  An Examination of the Relationship Between Dialect Shifting and Reading </a:t>
            </a:r>
          </a:p>
          <a:p>
            <a:pPr marL="0" indent="0">
              <a:buNone/>
            </a:pPr>
            <a:r>
              <a:rPr lang="en-US"/>
              <a:t>     Outcomes. 52. 839-855.</a:t>
            </a:r>
          </a:p>
          <a:p>
            <a:pPr marL="0" indent="0">
              <a:buNone/>
            </a:pPr>
            <a:endParaRPr lang="en-US" dirty="0"/>
          </a:p>
        </p:txBody>
      </p:sp>
    </p:spTree>
    <p:extLst>
      <p:ext uri="{BB962C8B-B14F-4D97-AF65-F5344CB8AC3E}">
        <p14:creationId xmlns:p14="http://schemas.microsoft.com/office/powerpoint/2010/main" val="2089417278"/>
      </p:ext>
    </p:extLst>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TF10001119</Template>
  <TotalTime>0</TotalTime>
  <Words>0</Words>
  <Application>Microsoft Office PowerPoint</Application>
  <PresentationFormat>Widescreen</PresentationFormat>
  <Paragraphs>0</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Gallery</vt:lpstr>
      <vt:lpstr>African-american english—Speaking students: an examination of the relationship between dialect shifting and reading outcomes</vt:lpstr>
      <vt:lpstr>Abbreviations</vt:lpstr>
      <vt:lpstr>Literature review</vt:lpstr>
      <vt:lpstr>Article's importance</vt:lpstr>
      <vt:lpstr>Research question/hypothesis</vt:lpstr>
      <vt:lpstr>Methods</vt:lpstr>
      <vt:lpstr>Findings</vt:lpstr>
      <vt:lpstr>Discussion/Conclusion</vt:lpstr>
      <vt:lpstr>Reference page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
  <cp:lastModifiedBy/>
  <cp:revision>412</cp:revision>
  <dcterms:created xsi:type="dcterms:W3CDTF">2021-02-25T05:19:27Z</dcterms:created>
  <dcterms:modified xsi:type="dcterms:W3CDTF">2021-02-25T15:23:31Z</dcterms:modified>
</cp:coreProperties>
</file>